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6" r:id="rId3"/>
    <p:sldId id="274" r:id="rId4"/>
    <p:sldId id="275" r:id="rId5"/>
    <p:sldId id="276" r:id="rId6"/>
    <p:sldId id="268" r:id="rId7"/>
    <p:sldId id="271" r:id="rId8"/>
    <p:sldId id="277" r:id="rId9"/>
    <p:sldId id="278" r:id="rId10"/>
    <p:sldId id="279" r:id="rId11"/>
    <p:sldId id="282" r:id="rId12"/>
    <p:sldId id="280" r:id="rId13"/>
    <p:sldId id="281" r:id="rId14"/>
    <p:sldId id="288" r:id="rId15"/>
    <p:sldId id="261" r:id="rId16"/>
    <p:sldId id="265" r:id="rId17"/>
    <p:sldId id="283" r:id="rId18"/>
    <p:sldId id="257" r:id="rId19"/>
    <p:sldId id="259" r:id="rId20"/>
    <p:sldId id="258" r:id="rId21"/>
    <p:sldId id="264" r:id="rId22"/>
    <p:sldId id="286" r:id="rId23"/>
    <p:sldId id="284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8000"/>
    <a:srgbClr val="000099"/>
    <a:srgbClr val="CC0000"/>
    <a:srgbClr val="6DB6FF"/>
    <a:srgbClr val="D1E8FF"/>
    <a:srgbClr val="FF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gradFill rotWithShape="0">
          <a:gsLst>
            <a:gs pos="0">
              <a:srgbClr val="D1E8FF"/>
            </a:gs>
            <a:gs pos="100000">
              <a:srgbClr val="6DB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4A69B0-8211-408F-BAEB-A0DB1C6954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30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B1B76-88A1-4976-A7B1-F3C58E4A73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7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5B0C-C6B3-4C84-9EA8-7E087AF417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73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4E53-2C04-4A89-ABD5-60607810B2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31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73C4-4331-4F28-937C-BF702CAE50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94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169C-2F8E-4B43-B689-0E9A042091F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7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67F4-1ED7-41D2-8287-29906B28CCA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66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1304-362D-429F-959F-F5EF62D1E0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58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8CC8-9C70-4173-871B-BE3309062F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C75C-1042-404D-AB79-6B91C34CBB7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82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4A3-C896-4A8A-9F37-62C8C602BC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08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1E8FF"/>
            </a:gs>
            <a:gs pos="100000">
              <a:srgbClr val="6DB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D5225B-0C0D-4011-85FB-B7224F671E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file_closeup/locations/bodies_of_water/oceans/573735_no_nude_sunbathing.php?id=57373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NZ" sz="5400" b="1" smtClean="0"/>
              <a:t>Mutations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Changes to DNA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313612" cy="576262"/>
          </a:xfrm>
        </p:spPr>
        <p:txBody>
          <a:bodyPr/>
          <a:lstStyle/>
          <a:p>
            <a:pPr eaLnBrk="1" hangingPunct="1"/>
            <a:r>
              <a:rPr lang="en-NZ" sz="3200" b="1" smtClean="0"/>
              <a:t>More facts about mutations</a:t>
            </a:r>
            <a:endParaRPr lang="en-AU" sz="3200" b="1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351837" cy="5616575"/>
          </a:xfrm>
        </p:spPr>
        <p:txBody>
          <a:bodyPr/>
          <a:lstStyle/>
          <a:p>
            <a:pPr eaLnBrk="1" hangingPunct="1"/>
            <a:r>
              <a:rPr lang="en-NZ" sz="2400" smtClean="0"/>
              <a:t>Usually recessive</a:t>
            </a:r>
          </a:p>
          <a:p>
            <a:pPr eaLnBrk="1" hangingPunct="1"/>
            <a:r>
              <a:rPr lang="en-NZ" sz="2400" u="sng" smtClean="0"/>
              <a:t>Most </a:t>
            </a:r>
            <a:r>
              <a:rPr lang="en-NZ" sz="2400" smtClean="0"/>
              <a:t>are harmful</a:t>
            </a:r>
          </a:p>
          <a:p>
            <a:pPr eaLnBrk="1" hangingPunct="1"/>
            <a:r>
              <a:rPr lang="en-NZ" sz="2400" smtClean="0"/>
              <a:t>Produce variety in a species, essential for evolution</a:t>
            </a:r>
          </a:p>
          <a:p>
            <a:pPr eaLnBrk="1" hangingPunct="1">
              <a:buFontTx/>
              <a:buNone/>
            </a:pPr>
            <a:endParaRPr lang="en-NZ" b="1" smtClean="0"/>
          </a:p>
          <a:p>
            <a:pPr eaLnBrk="1" hangingPunct="1">
              <a:buFontTx/>
              <a:buNone/>
            </a:pPr>
            <a:r>
              <a:rPr lang="en-NZ" b="1" smtClean="0"/>
              <a:t>TYPES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NZ" smtClean="0">
                <a:solidFill>
                  <a:srgbClr val="000099"/>
                </a:solidFill>
              </a:rPr>
              <a:t>Point (gene) mutations</a:t>
            </a:r>
            <a:r>
              <a:rPr lang="en-NZ" smtClean="0"/>
              <a:t> – affect small areas, often one nucleotide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NZ" smtClean="0">
                <a:solidFill>
                  <a:srgbClr val="000099"/>
                </a:solidFill>
              </a:rPr>
              <a:t>Chromosomal (block) mutations</a:t>
            </a:r>
            <a:r>
              <a:rPr lang="en-NZ" smtClean="0"/>
              <a:t> – rearrangements of blocks of genes within or between chromosomes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NZ" smtClean="0">
                <a:solidFill>
                  <a:srgbClr val="000099"/>
                </a:solidFill>
              </a:rPr>
              <a:t>Genomic mutations</a:t>
            </a:r>
            <a:r>
              <a:rPr lang="en-NZ" smtClean="0"/>
              <a:t> – change in the number of chromosomes. (Fewer or extra chromosome or sets of them).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77200" cy="777875"/>
          </a:xfrm>
        </p:spPr>
        <p:txBody>
          <a:bodyPr/>
          <a:lstStyle/>
          <a:p>
            <a:pPr eaLnBrk="1" hangingPunct="1"/>
            <a:r>
              <a:rPr lang="en-NZ" sz="4000" b="1" smtClean="0"/>
              <a:t>And the good news…..</a:t>
            </a:r>
            <a:endParaRPr lang="en-AU" sz="4000" b="1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077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sz="3200" b="1" smtClean="0"/>
              <a:t>DNA repair</a:t>
            </a:r>
          </a:p>
          <a:p>
            <a:pPr eaLnBrk="1" hangingPunct="1">
              <a:lnSpc>
                <a:spcPct val="90000"/>
              </a:lnSpc>
            </a:pPr>
            <a:r>
              <a:rPr lang="en-NZ" sz="3200" smtClean="0"/>
              <a:t>The cell does have a number of mechanisms that can recognise and repair damaged DNA.</a:t>
            </a:r>
          </a:p>
          <a:p>
            <a:pPr eaLnBrk="1" hangingPunct="1">
              <a:lnSpc>
                <a:spcPct val="90000"/>
              </a:lnSpc>
            </a:pPr>
            <a:r>
              <a:rPr lang="en-NZ" sz="3200" smtClean="0"/>
              <a:t>These use the double-sided structure of DNA. So long as one side of the chain is intact it can be used to repair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NZ" sz="3200" smtClean="0"/>
              <a:t>Breaks in the DNA can also be fixed.</a:t>
            </a:r>
          </a:p>
          <a:p>
            <a:pPr eaLnBrk="1" hangingPunct="1">
              <a:lnSpc>
                <a:spcPct val="90000"/>
              </a:lnSpc>
            </a:pPr>
            <a:endParaRPr lang="en-AU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313613" cy="1143000"/>
          </a:xfrm>
        </p:spPr>
        <p:txBody>
          <a:bodyPr/>
          <a:lstStyle/>
          <a:p>
            <a:pPr eaLnBrk="1" hangingPunct="1"/>
            <a:r>
              <a:rPr lang="en-NZ" b="1" smtClean="0">
                <a:solidFill>
                  <a:srgbClr val="000099"/>
                </a:solidFill>
              </a:rPr>
              <a:t>Point (gene) mutations</a:t>
            </a:r>
            <a:endParaRPr lang="en-AU" b="1" smtClean="0">
              <a:solidFill>
                <a:srgbClr val="000099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135938" cy="459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mtClean="0"/>
              <a:t>Substitutions – one nucleotide replaces another.</a:t>
            </a:r>
          </a:p>
          <a:p>
            <a:pPr lvl="1" eaLnBrk="1" hangingPunct="1">
              <a:buFontTx/>
              <a:buChar char="•"/>
            </a:pPr>
            <a:r>
              <a:rPr lang="en-NZ" smtClean="0"/>
              <a:t>May have no effect as the same amino acid is coded for.</a:t>
            </a:r>
          </a:p>
          <a:p>
            <a:pPr lvl="1" eaLnBrk="1" hangingPunct="1">
              <a:buFontTx/>
              <a:buChar char="•"/>
            </a:pPr>
            <a:endParaRPr lang="en-NZ" smtClean="0"/>
          </a:p>
          <a:p>
            <a:pPr lvl="1" eaLnBrk="1" hangingPunct="1">
              <a:buFontTx/>
              <a:buChar char="•"/>
            </a:pPr>
            <a:r>
              <a:rPr lang="en-NZ" smtClean="0"/>
              <a:t>Mis-sense substitutions - a different a.a. is coded for. This may have little effect or a dramatic effect (e.g. sickle cell disease).</a:t>
            </a:r>
          </a:p>
          <a:p>
            <a:pPr lvl="1" eaLnBrk="1" hangingPunct="1">
              <a:buFontTx/>
              <a:buChar char="•"/>
            </a:pPr>
            <a:endParaRPr lang="en-NZ" smtClean="0"/>
          </a:p>
          <a:p>
            <a:pPr lvl="1" eaLnBrk="1" hangingPunct="1">
              <a:buFontTx/>
              <a:buChar char="•"/>
            </a:pPr>
            <a:r>
              <a:rPr lang="en-NZ" smtClean="0"/>
              <a:t>Nonsense substitutions – a nonsense (stop) codon replaces one coding for an a.a. These produce a shorter polypeptide so are usually harmful</a:t>
            </a:r>
            <a:endParaRPr lang="en-AU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93100" cy="1143000"/>
          </a:xfrm>
        </p:spPr>
        <p:txBody>
          <a:bodyPr/>
          <a:lstStyle/>
          <a:p>
            <a:pPr eaLnBrk="1" hangingPunct="1"/>
            <a:r>
              <a:rPr lang="en-NZ" b="1" smtClean="0">
                <a:solidFill>
                  <a:srgbClr val="000099"/>
                </a:solidFill>
              </a:rPr>
              <a:t>Point (gene) mutations (cont’d)</a:t>
            </a:r>
            <a:endParaRPr lang="en-AU" b="1" smtClean="0">
              <a:solidFill>
                <a:srgbClr val="000099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1663" cy="5256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3200" b="1" smtClean="0"/>
              <a:t>Deletion or insertion</a:t>
            </a:r>
            <a:r>
              <a:rPr lang="en-NZ" smtClean="0"/>
              <a:t> of a nucleotide.</a:t>
            </a:r>
          </a:p>
          <a:p>
            <a:pPr eaLnBrk="1" hangingPunct="1"/>
            <a:r>
              <a:rPr lang="en-NZ" smtClean="0"/>
              <a:t>One or more nucleotides may be added or removed. This may affect one or more amino acids</a:t>
            </a:r>
          </a:p>
          <a:p>
            <a:pPr eaLnBrk="1" hangingPunct="1"/>
            <a:r>
              <a:rPr lang="en-NZ" b="1" smtClean="0"/>
              <a:t>Frame shift mutations</a:t>
            </a:r>
            <a:r>
              <a:rPr lang="en-NZ" smtClean="0"/>
              <a:t> – occur if 1 or 2 nucleotides are inserted or deleted</a:t>
            </a:r>
          </a:p>
          <a:p>
            <a:pPr lvl="1" eaLnBrk="1" hangingPunct="1"/>
            <a:r>
              <a:rPr lang="en-NZ" smtClean="0"/>
              <a:t>They displace all the bases of the genetic message following the mutation, thus changing every codon, resulting in a totally different polypeptide (or shorter chains).</a:t>
            </a:r>
          </a:p>
          <a:p>
            <a:pPr eaLnBrk="1" hangingPunct="1"/>
            <a:endParaRPr lang="en-AU" b="1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313612" cy="1143000"/>
          </a:xfrm>
        </p:spPr>
        <p:txBody>
          <a:bodyPr/>
          <a:lstStyle/>
          <a:p>
            <a:pPr eaLnBrk="1" hangingPunct="1"/>
            <a:r>
              <a:rPr lang="en-NZ" smtClean="0"/>
              <a:t>An Analogy</a:t>
            </a:r>
            <a:endParaRPr lang="en-A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489825" cy="5472112"/>
          </a:xfrm>
        </p:spPr>
        <p:txBody>
          <a:bodyPr/>
          <a:lstStyle/>
          <a:p>
            <a:pPr eaLnBrk="1" hangingPunct="1"/>
            <a:r>
              <a:rPr lang="en-NZ" smtClean="0"/>
              <a:t>Here is a simple message:</a:t>
            </a:r>
          </a:p>
          <a:p>
            <a:pPr eaLnBrk="1" hangingPunct="1"/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FAT</a:t>
            </a:r>
            <a:r>
              <a:rPr lang="en-NZ" b="1" smtClean="0">
                <a:solidFill>
                  <a:srgbClr val="000099"/>
                </a:solidFill>
              </a:rPr>
              <a:t>CAT</a:t>
            </a:r>
            <a:r>
              <a:rPr lang="en-NZ" b="1" smtClean="0">
                <a:solidFill>
                  <a:srgbClr val="CC0000"/>
                </a:solidFill>
              </a:rPr>
              <a:t>ATE</a:t>
            </a:r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BIG</a:t>
            </a:r>
            <a:r>
              <a:rPr lang="en-NZ" b="1" smtClean="0">
                <a:solidFill>
                  <a:srgbClr val="000099"/>
                </a:solidFill>
              </a:rPr>
              <a:t>RAT</a:t>
            </a:r>
          </a:p>
          <a:p>
            <a:pPr eaLnBrk="1" hangingPunct="1">
              <a:spcBef>
                <a:spcPct val="50000"/>
              </a:spcBef>
            </a:pPr>
            <a:r>
              <a:rPr lang="en-NZ" smtClean="0"/>
              <a:t>Substitutions</a:t>
            </a:r>
          </a:p>
          <a:p>
            <a:pPr eaLnBrk="1" hangingPunct="1"/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F</a:t>
            </a:r>
            <a:r>
              <a:rPr lang="en-NZ" b="1" smtClean="0">
                <a:solidFill>
                  <a:srgbClr val="CC0099"/>
                </a:solidFill>
              </a:rPr>
              <a:t>I</a:t>
            </a:r>
            <a:r>
              <a:rPr lang="en-NZ" b="1" smtClean="0">
                <a:solidFill>
                  <a:srgbClr val="CC0000"/>
                </a:solidFill>
              </a:rPr>
              <a:t>T</a:t>
            </a:r>
            <a:r>
              <a:rPr lang="en-NZ" b="1" smtClean="0">
                <a:solidFill>
                  <a:srgbClr val="000099"/>
                </a:solidFill>
              </a:rPr>
              <a:t>CAT</a:t>
            </a:r>
            <a:r>
              <a:rPr lang="en-NZ" b="1" smtClean="0">
                <a:solidFill>
                  <a:srgbClr val="CC0000"/>
                </a:solidFill>
              </a:rPr>
              <a:t>ATE</a:t>
            </a:r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BIG</a:t>
            </a:r>
            <a:r>
              <a:rPr lang="en-NZ" b="1" smtClean="0">
                <a:solidFill>
                  <a:srgbClr val="000099"/>
                </a:solidFill>
              </a:rPr>
              <a:t>RAT</a:t>
            </a:r>
          </a:p>
          <a:p>
            <a:pPr eaLnBrk="1" hangingPunct="1"/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FAT</a:t>
            </a:r>
            <a:r>
              <a:rPr lang="en-NZ" b="1" smtClean="0">
                <a:solidFill>
                  <a:srgbClr val="000099"/>
                </a:solidFill>
              </a:rPr>
              <a:t>C</a:t>
            </a:r>
            <a:r>
              <a:rPr lang="en-NZ" b="1" smtClean="0">
                <a:solidFill>
                  <a:srgbClr val="CC0099"/>
                </a:solidFill>
              </a:rPr>
              <a:t>O</a:t>
            </a:r>
            <a:r>
              <a:rPr lang="en-NZ" b="1" smtClean="0">
                <a:solidFill>
                  <a:srgbClr val="000099"/>
                </a:solidFill>
              </a:rPr>
              <a:t>T</a:t>
            </a:r>
            <a:r>
              <a:rPr lang="en-NZ" b="1" smtClean="0">
                <a:solidFill>
                  <a:srgbClr val="CC0000"/>
                </a:solidFill>
              </a:rPr>
              <a:t>ATE</a:t>
            </a:r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B</a:t>
            </a:r>
            <a:r>
              <a:rPr lang="en-NZ" b="1" smtClean="0">
                <a:solidFill>
                  <a:srgbClr val="CC0099"/>
                </a:solidFill>
              </a:rPr>
              <a:t>O</a:t>
            </a:r>
            <a:r>
              <a:rPr lang="en-NZ" b="1" smtClean="0">
                <a:solidFill>
                  <a:srgbClr val="CC0000"/>
                </a:solidFill>
              </a:rPr>
              <a:t>G</a:t>
            </a:r>
            <a:r>
              <a:rPr lang="en-NZ" b="1" smtClean="0">
                <a:solidFill>
                  <a:srgbClr val="000099"/>
                </a:solidFill>
              </a:rPr>
              <a:t>RA</a:t>
            </a:r>
            <a:r>
              <a:rPr lang="en-NZ" b="1" smtClean="0">
                <a:solidFill>
                  <a:srgbClr val="CC0099"/>
                </a:solidFill>
              </a:rPr>
              <a:t>Y</a:t>
            </a:r>
          </a:p>
          <a:p>
            <a:pPr eaLnBrk="1" hangingPunct="1">
              <a:spcBef>
                <a:spcPct val="50000"/>
              </a:spcBef>
            </a:pPr>
            <a:r>
              <a:rPr lang="en-NZ" smtClean="0"/>
              <a:t>Deletion</a:t>
            </a:r>
          </a:p>
          <a:p>
            <a:pPr eaLnBrk="1" hangingPunct="1"/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FTC</a:t>
            </a:r>
            <a:r>
              <a:rPr lang="en-NZ" b="1" smtClean="0">
                <a:solidFill>
                  <a:srgbClr val="000099"/>
                </a:solidFill>
              </a:rPr>
              <a:t>ATA</a:t>
            </a:r>
            <a:r>
              <a:rPr lang="en-NZ" b="1" smtClean="0">
                <a:solidFill>
                  <a:srgbClr val="CC0000"/>
                </a:solidFill>
              </a:rPr>
              <a:t>TET</a:t>
            </a:r>
            <a:r>
              <a:rPr lang="en-NZ" b="1" smtClean="0">
                <a:solidFill>
                  <a:srgbClr val="000099"/>
                </a:solidFill>
              </a:rPr>
              <a:t>HEB</a:t>
            </a:r>
            <a:r>
              <a:rPr lang="en-NZ" b="1" smtClean="0">
                <a:solidFill>
                  <a:srgbClr val="CC0000"/>
                </a:solidFill>
              </a:rPr>
              <a:t>IGR</a:t>
            </a:r>
            <a:r>
              <a:rPr lang="en-NZ" b="1" smtClean="0">
                <a:solidFill>
                  <a:srgbClr val="000099"/>
                </a:solidFill>
              </a:rPr>
              <a:t>AT</a:t>
            </a:r>
          </a:p>
          <a:p>
            <a:pPr eaLnBrk="1" hangingPunct="1">
              <a:spcBef>
                <a:spcPct val="50000"/>
              </a:spcBef>
            </a:pPr>
            <a:r>
              <a:rPr lang="en-NZ" smtClean="0"/>
              <a:t>Insertion</a:t>
            </a:r>
            <a:endParaRPr lang="en-NZ" b="1" smtClean="0">
              <a:solidFill>
                <a:srgbClr val="000099"/>
              </a:solidFill>
            </a:endParaRPr>
          </a:p>
          <a:p>
            <a:pPr eaLnBrk="1" hangingPunct="1"/>
            <a:r>
              <a:rPr lang="en-NZ" b="1" smtClean="0">
                <a:solidFill>
                  <a:srgbClr val="000099"/>
                </a:solidFill>
              </a:rPr>
              <a:t>THE</a:t>
            </a:r>
            <a:r>
              <a:rPr lang="en-NZ" b="1" smtClean="0">
                <a:solidFill>
                  <a:srgbClr val="CC0000"/>
                </a:solidFill>
              </a:rPr>
              <a:t>FAT</a:t>
            </a:r>
            <a:r>
              <a:rPr lang="en-NZ" b="1" smtClean="0">
                <a:solidFill>
                  <a:srgbClr val="000099"/>
                </a:solidFill>
              </a:rPr>
              <a:t>CAX</a:t>
            </a:r>
            <a:r>
              <a:rPr lang="en-NZ" b="1" smtClean="0">
                <a:solidFill>
                  <a:srgbClr val="CC0000"/>
                </a:solidFill>
              </a:rPr>
              <a:t>TAT</a:t>
            </a:r>
            <a:r>
              <a:rPr lang="en-NZ" b="1" smtClean="0">
                <a:solidFill>
                  <a:srgbClr val="000099"/>
                </a:solidFill>
              </a:rPr>
              <a:t>ETH</a:t>
            </a:r>
            <a:r>
              <a:rPr lang="en-NZ" b="1" smtClean="0">
                <a:solidFill>
                  <a:srgbClr val="CC0000"/>
                </a:solidFill>
              </a:rPr>
              <a:t>EBI</a:t>
            </a:r>
            <a:r>
              <a:rPr lang="en-NZ" b="1" smtClean="0">
                <a:solidFill>
                  <a:srgbClr val="000099"/>
                </a:solidFill>
              </a:rPr>
              <a:t>GRA</a:t>
            </a:r>
            <a:r>
              <a:rPr lang="en-NZ" b="1" smtClean="0">
                <a:solidFill>
                  <a:srgbClr val="CC0000"/>
                </a:solidFill>
              </a:rPr>
              <a:t>T</a:t>
            </a:r>
            <a:endParaRPr lang="en-NZ" smtClean="0">
              <a:solidFill>
                <a:srgbClr val="CC0000"/>
              </a:solidFill>
            </a:endParaRPr>
          </a:p>
          <a:p>
            <a:pPr eaLnBrk="1" hangingPunct="1"/>
            <a:endParaRPr lang="en-AU" b="1" smtClean="0">
              <a:solidFill>
                <a:srgbClr val="CC0099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366125" cy="1143000"/>
          </a:xfrm>
        </p:spPr>
        <p:txBody>
          <a:bodyPr/>
          <a:lstStyle/>
          <a:p>
            <a:pPr eaLnBrk="1" hangingPunct="1"/>
            <a:r>
              <a:rPr lang="en-NZ" smtClean="0"/>
              <a:t>A point mutation example -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66125" cy="4929188"/>
          </a:xfrm>
        </p:spPr>
        <p:txBody>
          <a:bodyPr/>
          <a:lstStyle/>
          <a:p>
            <a:pPr eaLnBrk="1" hangingPunct="1"/>
            <a:r>
              <a:rPr lang="en-NZ" smtClean="0"/>
              <a:t>This is normal haemoglobin that carries oxygen in red blood cells.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79930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7934325" cy="922337"/>
          </a:xfrm>
        </p:spPr>
        <p:txBody>
          <a:bodyPr/>
          <a:lstStyle/>
          <a:p>
            <a:pPr eaLnBrk="1" hangingPunct="1"/>
            <a:r>
              <a:rPr lang="en-NZ" b="1" smtClean="0"/>
              <a:t>Sickle Cell Disease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056437" cy="4929188"/>
          </a:xfrm>
        </p:spPr>
        <p:txBody>
          <a:bodyPr/>
          <a:lstStyle/>
          <a:p>
            <a:pPr eaLnBrk="1" hangingPunct="1"/>
            <a:r>
              <a:rPr lang="en-NZ" smtClean="0"/>
              <a:t>Human chromosome number 11 carries a  gene that codes for the beta chain of haemoglobin.</a:t>
            </a:r>
          </a:p>
          <a:p>
            <a:pPr eaLnBrk="1" hangingPunct="1"/>
            <a:r>
              <a:rPr lang="en-NZ" smtClean="0"/>
              <a:t>A point mutation exists which changes the 6th DNA triplet from C</a:t>
            </a:r>
            <a:r>
              <a:rPr lang="en-NZ" b="1" smtClean="0">
                <a:solidFill>
                  <a:srgbClr val="FF0000"/>
                </a:solidFill>
              </a:rPr>
              <a:t>T</a:t>
            </a:r>
            <a:r>
              <a:rPr lang="en-NZ" smtClean="0"/>
              <a:t>C to C</a:t>
            </a:r>
            <a:r>
              <a:rPr lang="en-NZ" b="1" smtClean="0">
                <a:solidFill>
                  <a:srgbClr val="FF0000"/>
                </a:solidFill>
              </a:rPr>
              <a:t>A</a:t>
            </a:r>
            <a:r>
              <a:rPr lang="en-NZ" smtClean="0"/>
              <a:t>C</a:t>
            </a:r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This changes the mRNA codon from GAG to GUG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4791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4791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41783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41783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 descr="Chromosom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0713"/>
            <a:ext cx="165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Line 18"/>
          <p:cNvSpPr>
            <a:spLocks noChangeShapeType="1"/>
          </p:cNvSpPr>
          <p:nvPr/>
        </p:nvSpPr>
        <p:spPr bwMode="auto">
          <a:xfrm flipV="1">
            <a:off x="7092950" y="1125538"/>
            <a:ext cx="86360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33810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21663" cy="5434013"/>
          </a:xfrm>
        </p:spPr>
        <p:txBody>
          <a:bodyPr/>
          <a:lstStyle/>
          <a:p>
            <a:pPr eaLnBrk="1" hangingPunct="1"/>
            <a:r>
              <a:rPr lang="en-NZ" smtClean="0"/>
              <a:t>This mutation causes the substitution of the amino acid Glu (glutamic acid) by Val (valine).</a:t>
            </a:r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It is therefore a mis-sense mutation.</a:t>
            </a:r>
          </a:p>
        </p:txBody>
      </p:sp>
      <p:pic>
        <p:nvPicPr>
          <p:cNvPr id="52228" name="Picture 4" descr="hemoglobinsbarr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488238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21663" cy="1143000"/>
          </a:xfrm>
        </p:spPr>
        <p:txBody>
          <a:bodyPr/>
          <a:lstStyle/>
          <a:p>
            <a:pPr eaLnBrk="1" hangingPunct="1"/>
            <a:r>
              <a:rPr lang="en-NZ" sz="3200" smtClean="0"/>
              <a:t>The mutant haemoglobin causes some blood cells to change to a sickle shape.</a:t>
            </a:r>
          </a:p>
        </p:txBody>
      </p:sp>
      <p:pic>
        <p:nvPicPr>
          <p:cNvPr id="3077" name="Picture 5" descr="Sickle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39258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10588" cy="1143000"/>
          </a:xfrm>
        </p:spPr>
        <p:txBody>
          <a:bodyPr/>
          <a:lstStyle/>
          <a:p>
            <a:pPr eaLnBrk="1" hangingPunct="1"/>
            <a:r>
              <a:rPr lang="en-NZ" sz="3200" smtClean="0"/>
              <a:t>This change may have many effects on a person carrying two copies of the mutant gene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NZ" smtClean="0"/>
          </a:p>
        </p:txBody>
      </p:sp>
      <p:pic>
        <p:nvPicPr>
          <p:cNvPr id="5125" name="Picture 5" descr="rd_sickle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24863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313613" cy="935038"/>
          </a:xfrm>
        </p:spPr>
        <p:txBody>
          <a:bodyPr/>
          <a:lstStyle/>
          <a:p>
            <a:pPr eaLnBrk="1" hangingPunct="1"/>
            <a:r>
              <a:rPr lang="en-NZ" sz="4000" b="1" smtClean="0"/>
              <a:t>What are Mutations?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313612" cy="4525962"/>
          </a:xfrm>
        </p:spPr>
        <p:txBody>
          <a:bodyPr/>
          <a:lstStyle/>
          <a:p>
            <a:pPr eaLnBrk="1" hangingPunct="1"/>
            <a:r>
              <a:rPr lang="en-NZ" sz="2400" b="1" smtClean="0"/>
              <a:t>Any change to the DNA</a:t>
            </a:r>
          </a:p>
          <a:p>
            <a:pPr eaLnBrk="1" hangingPunct="1"/>
            <a:r>
              <a:rPr lang="en-NZ" sz="2400" b="1" smtClean="0"/>
              <a:t>Mutations in body (somatic) cells can cause cell death or cancer</a:t>
            </a:r>
          </a:p>
          <a:p>
            <a:pPr eaLnBrk="1" hangingPunct="1"/>
            <a:r>
              <a:rPr lang="en-NZ" sz="2400" b="1" smtClean="0"/>
              <a:t>Those in germ (sex) cells may be passed on to offspring called mutants.</a:t>
            </a:r>
          </a:p>
          <a:p>
            <a:pPr eaLnBrk="1" hangingPunct="1"/>
            <a:r>
              <a:rPr lang="en-NZ" sz="2400" b="1" smtClean="0"/>
              <a:t>Mutations may be </a:t>
            </a:r>
            <a:r>
              <a:rPr lang="en-NZ" sz="2400" b="1" smtClean="0">
                <a:solidFill>
                  <a:srgbClr val="CC0000"/>
                </a:solidFill>
              </a:rPr>
              <a:t>random</a:t>
            </a:r>
            <a:r>
              <a:rPr lang="en-NZ" sz="2400" b="1" smtClean="0"/>
              <a:t> (occur spontaneously, e.g. during replication), or be </a:t>
            </a:r>
            <a:r>
              <a:rPr lang="en-NZ" sz="2400" b="1" smtClean="0">
                <a:solidFill>
                  <a:srgbClr val="CC0000"/>
                </a:solidFill>
              </a:rPr>
              <a:t>induced</a:t>
            </a:r>
            <a:r>
              <a:rPr lang="en-NZ" sz="2400" b="1" smtClean="0"/>
              <a:t> by </a:t>
            </a:r>
            <a:r>
              <a:rPr lang="en-NZ" sz="2400" b="1" smtClean="0">
                <a:solidFill>
                  <a:srgbClr val="CC0000"/>
                </a:solidFill>
              </a:rPr>
              <a:t>mutagens</a:t>
            </a:r>
            <a:r>
              <a:rPr lang="en-NZ" sz="2400" b="1" smtClean="0"/>
              <a:t>.</a:t>
            </a:r>
          </a:p>
          <a:p>
            <a:pPr eaLnBrk="1" hangingPunct="1"/>
            <a:endParaRPr lang="en-NZ" sz="2400" b="1" smtClean="0"/>
          </a:p>
        </p:txBody>
      </p:sp>
      <p:pic>
        <p:nvPicPr>
          <p:cNvPr id="34820" name="Picture 4" descr="mu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46799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AT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4538"/>
            <a:ext cx="3095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/>
      <p:bldP spid="34819" grpId="1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Deletion Mutation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NZ" smtClean="0"/>
          </a:p>
        </p:txBody>
      </p:sp>
      <p:pic>
        <p:nvPicPr>
          <p:cNvPr id="24580" name="Picture 9" descr="Cystic fib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7691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93100" cy="1143000"/>
          </a:xfrm>
        </p:spPr>
        <p:txBody>
          <a:bodyPr/>
          <a:lstStyle/>
          <a:p>
            <a:pPr eaLnBrk="1" hangingPunct="1"/>
            <a:r>
              <a:rPr lang="en-NZ" b="1" smtClean="0"/>
              <a:t>Cystic Fibrosis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6696075" cy="4525963"/>
          </a:xfrm>
        </p:spPr>
        <p:txBody>
          <a:bodyPr/>
          <a:lstStyle/>
          <a:p>
            <a:pPr eaLnBrk="1" hangingPunct="1"/>
            <a:r>
              <a:rPr lang="en-NZ" sz="2400" smtClean="0"/>
              <a:t>Affects the CFTR gene on chromosome 7</a:t>
            </a:r>
          </a:p>
          <a:p>
            <a:pPr eaLnBrk="1" hangingPunct="1"/>
            <a:endParaRPr lang="en-NZ" sz="2400" smtClean="0"/>
          </a:p>
          <a:p>
            <a:pPr eaLnBrk="1" hangingPunct="1"/>
            <a:r>
              <a:rPr lang="en-NZ" sz="2400" smtClean="0"/>
              <a:t>A number of different mutations have been identified as causing this condition but about 70% of sufferers have 3 nucleotides deleted</a:t>
            </a:r>
          </a:p>
          <a:p>
            <a:pPr eaLnBrk="1" hangingPunct="1"/>
            <a:endParaRPr lang="en-NZ" sz="2400" smtClean="0"/>
          </a:p>
          <a:p>
            <a:pPr eaLnBrk="1" hangingPunct="1"/>
            <a:r>
              <a:rPr lang="en-AU" sz="2400" smtClean="0"/>
              <a:t>This deletion causes loss of the amino acid phenylalanine located at position 508 in the protein </a:t>
            </a:r>
            <a:endParaRPr lang="en-NZ" sz="2400" smtClean="0"/>
          </a:p>
        </p:txBody>
      </p:sp>
      <p:pic>
        <p:nvPicPr>
          <p:cNvPr id="32776" name="Picture 8" descr="chrom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49275"/>
            <a:ext cx="1792288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948488" y="2492375"/>
            <a:ext cx="719137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3277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351837" cy="6048375"/>
          </a:xfrm>
        </p:spPr>
        <p:txBody>
          <a:bodyPr/>
          <a:lstStyle/>
          <a:p>
            <a:pPr eaLnBrk="1" hangingPunct="1"/>
            <a:r>
              <a:rPr lang="en-AU" smtClean="0"/>
              <a:t>People who are homozygous for delta F508 mutation tend to have the most severe symptoms of cystic fibrosis due to critical loss of chloride ion transport. </a:t>
            </a:r>
          </a:p>
          <a:p>
            <a:pPr eaLnBrk="1" hangingPunct="1"/>
            <a:r>
              <a:rPr lang="en-AU" smtClean="0"/>
              <a:t>This upsets the sodium and chloride ion balance needed to maintain the normal, thin mucus layer that is easily removed by cilia lining the lungs and other organs. </a:t>
            </a:r>
          </a:p>
          <a:p>
            <a:pPr eaLnBrk="1" hangingPunct="1"/>
            <a:r>
              <a:rPr lang="en-AU" smtClean="0"/>
              <a:t>The sodium and chloride ion imbalance creates a thick, sticky mucus layer that cannot be removed by cilia and traps bacteria, resulting in chronic infections. 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53255" name="Picture 7" descr="dia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71850"/>
            <a:ext cx="59753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63" y="0"/>
            <a:ext cx="5982921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313612" cy="647700"/>
          </a:xfrm>
        </p:spPr>
        <p:txBody>
          <a:bodyPr/>
          <a:lstStyle/>
          <a:p>
            <a:pPr eaLnBrk="1" hangingPunct="1"/>
            <a:r>
              <a:rPr lang="en-NZ" b="1" smtClean="0"/>
              <a:t>Mutagenic Agents = Mutagens</a:t>
            </a:r>
            <a:endParaRPr lang="en-AU" b="1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7313612" cy="4525962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NZ" smtClean="0"/>
              <a:t>Ionising radiation – e.g.: </a:t>
            </a:r>
          </a:p>
          <a:p>
            <a:pPr marL="533400" indent="-533400" eaLnBrk="1" hangingPunct="1">
              <a:buFontTx/>
              <a:buNone/>
            </a:pPr>
            <a:endParaRPr lang="en-NZ" smtClean="0"/>
          </a:p>
          <a:p>
            <a:pPr marL="914400" lvl="1" indent="-457200" eaLnBrk="1" hangingPunct="1">
              <a:buFontTx/>
              <a:buChar char="•"/>
            </a:pPr>
            <a:r>
              <a:rPr lang="en-NZ" smtClean="0"/>
              <a:t>from nuclear reactions</a:t>
            </a:r>
          </a:p>
          <a:p>
            <a:pPr marL="914400" lvl="1" indent="-457200" eaLnBrk="1" hangingPunct="1">
              <a:buFontTx/>
              <a:buChar char="•"/>
            </a:pPr>
            <a:endParaRPr lang="en-NZ" smtClean="0"/>
          </a:p>
          <a:p>
            <a:pPr marL="914400" lvl="1" indent="-457200" eaLnBrk="1" hangingPunct="1">
              <a:buFontTx/>
              <a:buChar char="•"/>
            </a:pPr>
            <a:r>
              <a:rPr lang="en-NZ" smtClean="0"/>
              <a:t>Or X-rays</a:t>
            </a:r>
          </a:p>
          <a:p>
            <a:pPr marL="914400" lvl="1" indent="-457200" eaLnBrk="1" hangingPunct="1">
              <a:buFontTx/>
              <a:buChar char="•"/>
            </a:pPr>
            <a:endParaRPr lang="en-NZ" smtClean="0"/>
          </a:p>
          <a:p>
            <a:pPr marL="533400" indent="-533400" eaLnBrk="1" hangingPunct="1">
              <a:buFontTx/>
              <a:buNone/>
            </a:pPr>
            <a:endParaRPr lang="en-AU" smtClean="0"/>
          </a:p>
        </p:txBody>
      </p:sp>
      <p:pic>
        <p:nvPicPr>
          <p:cNvPr id="43012" name="Picture 4" descr="spring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831691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3995738" y="1557338"/>
            <a:ext cx="1439862" cy="719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43014" name="Picture 6" descr="20050121_v_homer-simps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homer-simpson-brain-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3905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6227763" y="2852738"/>
            <a:ext cx="1584325" cy="792162"/>
          </a:xfrm>
          <a:prstGeom prst="wedgeEllipseCallout">
            <a:avLst>
              <a:gd name="adj1" fmla="val -62926"/>
              <a:gd name="adj2" fmla="val 92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NZ" sz="2800"/>
              <a:t>DOH!</a:t>
            </a:r>
            <a:endParaRPr lang="en-AU" sz="280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30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3" grpId="0" animBg="1"/>
      <p:bldP spid="43013" grpId="1" animBg="1"/>
      <p:bldP spid="43013" grpId="2" animBg="1"/>
      <p:bldP spid="43017" grpId="0" animBg="1"/>
      <p:bldP spid="4301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77200" cy="1143000"/>
          </a:xfrm>
        </p:spPr>
        <p:txBody>
          <a:bodyPr/>
          <a:lstStyle/>
          <a:p>
            <a:pPr eaLnBrk="1" hangingPunct="1"/>
            <a:r>
              <a:rPr lang="en-NZ" sz="2800" smtClean="0"/>
              <a:t>2. Ultra-violet</a:t>
            </a:r>
            <a:endParaRPr lang="en-AU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313613" cy="4525962"/>
          </a:xfrm>
        </p:spPr>
        <p:txBody>
          <a:bodyPr/>
          <a:lstStyle/>
          <a:p>
            <a:pPr eaLnBrk="1" hangingPunct="1"/>
            <a:r>
              <a:rPr lang="en-NZ" smtClean="0"/>
              <a:t>E.g from sunbathing</a:t>
            </a:r>
            <a:endParaRPr lang="en-AU" smtClean="0"/>
          </a:p>
        </p:txBody>
      </p:sp>
      <p:sp>
        <p:nvSpPr>
          <p:cNvPr id="6148" name="AutoShape 4" descr="dose_pi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44041" name="Picture 9" descr="cats-sun-ba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4801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beach, decency, illegal, law, modesty, moral, no, nude, nude, nude beach, nudism, nudity, outside, posted sign, prohibited, restriction, sign, stop, sunbathe, sunbathing, sunbathing, warn, war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619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sunbathing_samoa_waikikibe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265862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5" grpI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Or Tanning salons…..</a:t>
            </a:r>
            <a:endParaRPr lang="en-A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5616575" cy="28082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b="1" smtClean="0"/>
              <a:t>	With possible consequences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b="1" smtClean="0"/>
              <a:t>– Mutagens may also be carcinogens!</a:t>
            </a:r>
            <a:endParaRPr lang="en-AU" b="1" smtClean="0"/>
          </a:p>
          <a:p>
            <a:pPr eaLnBrk="1" hangingPunct="1"/>
            <a:endParaRPr lang="en-AU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3019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melan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881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Radiant Energy – who’s who?</a:t>
            </a:r>
            <a:endParaRPr lang="en-A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6873" name="Picture 9" descr="Ionising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360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27479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1268413"/>
            <a:ext cx="105251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4882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21663" cy="706437"/>
          </a:xfrm>
        </p:spPr>
        <p:txBody>
          <a:bodyPr/>
          <a:lstStyle/>
          <a:p>
            <a:pPr eaLnBrk="1" hangingPunct="1"/>
            <a:r>
              <a:rPr lang="en-NZ" smtClean="0"/>
              <a:t>3. Chemical Mutagens</a:t>
            </a:r>
            <a:endParaRPr lang="en-A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137525" cy="4813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400" smtClean="0"/>
              <a:t>Some chemicals can induce mutations, e.g.:</a:t>
            </a:r>
          </a:p>
          <a:p>
            <a:pPr eaLnBrk="1" hangingPunct="1"/>
            <a:r>
              <a:rPr lang="en-NZ" sz="2400" smtClean="0"/>
              <a:t> Mustard gas</a:t>
            </a:r>
          </a:p>
          <a:p>
            <a:pPr eaLnBrk="1" hangingPunct="1"/>
            <a:endParaRPr lang="en-NZ" sz="2400" smtClean="0"/>
          </a:p>
          <a:p>
            <a:pPr eaLnBrk="1" hangingPunct="1"/>
            <a:r>
              <a:rPr lang="en-NZ" sz="2400" smtClean="0"/>
              <a:t>Formalin/formaldehyde</a:t>
            </a:r>
          </a:p>
          <a:p>
            <a:pPr eaLnBrk="1" hangingPunct="1"/>
            <a:endParaRPr lang="en-NZ" sz="2400" smtClean="0"/>
          </a:p>
          <a:p>
            <a:pPr eaLnBrk="1" hangingPunct="1"/>
            <a:r>
              <a:rPr lang="en-NZ" sz="2400" smtClean="0"/>
              <a:t>Nitrous acids – changes cytosine to uracil</a:t>
            </a:r>
          </a:p>
          <a:p>
            <a:pPr eaLnBrk="1" hangingPunct="1"/>
            <a:endParaRPr lang="en-NZ" sz="2400" smtClean="0"/>
          </a:p>
          <a:p>
            <a:pPr eaLnBrk="1" hangingPunct="1"/>
            <a:r>
              <a:rPr lang="en-NZ" sz="2400" smtClean="0"/>
              <a:t>Benzene</a:t>
            </a:r>
          </a:p>
          <a:p>
            <a:pPr eaLnBrk="1" hangingPunct="1"/>
            <a:endParaRPr lang="en-NZ" sz="2400" smtClean="0"/>
          </a:p>
          <a:p>
            <a:pPr eaLnBrk="1" hangingPunct="1"/>
            <a:r>
              <a:rPr lang="en-NZ" sz="2400" smtClean="0"/>
              <a:t>And many, many more! Including several in cigarette smoke</a:t>
            </a:r>
            <a:endParaRPr lang="en-AU" sz="2400" smtClean="0"/>
          </a:p>
        </p:txBody>
      </p:sp>
      <p:pic>
        <p:nvPicPr>
          <p:cNvPr id="39943" name="Picture 7" descr="[Nitrogen Mustard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1600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33825"/>
            <a:ext cx="6191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 descr="A4benz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92600"/>
            <a:ext cx="20002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150225" cy="5505450"/>
          </a:xfrm>
        </p:spPr>
        <p:txBody>
          <a:bodyPr/>
          <a:lstStyle/>
          <a:p>
            <a:pPr eaLnBrk="1" hangingPunct="1"/>
            <a:r>
              <a:rPr lang="en-AU" smtClean="0"/>
              <a:t>Chemical mutagens in the environment may be responsible for mutants such as this six legged frog.  </a:t>
            </a:r>
          </a:p>
        </p:txBody>
      </p:sp>
      <p:pic>
        <p:nvPicPr>
          <p:cNvPr id="46086" name="Picture 6" descr="A six-legged green frog. (Reproduced by permission of JLM Visuals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511333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313613" cy="1143000"/>
          </a:xfrm>
        </p:spPr>
        <p:txBody>
          <a:bodyPr/>
          <a:lstStyle/>
          <a:p>
            <a:pPr eaLnBrk="1" hangingPunct="1"/>
            <a:r>
              <a:rPr lang="en-NZ" smtClean="0"/>
              <a:t>4. Viruses</a:t>
            </a:r>
            <a:endParaRPr lang="en-A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5688012" cy="5184775"/>
          </a:xfrm>
        </p:spPr>
        <p:txBody>
          <a:bodyPr/>
          <a:lstStyle/>
          <a:p>
            <a:pPr eaLnBrk="1" hangingPunct="1"/>
            <a:r>
              <a:rPr lang="en-US" b="1" smtClean="0"/>
              <a:t>Papilloma Viruses – </a:t>
            </a:r>
            <a:r>
              <a:rPr lang="en-US" sz="1800" smtClean="0"/>
              <a:t>Most cervical, vulvar and penile cancers are associated with types </a:t>
            </a:r>
            <a:r>
              <a:rPr lang="en-US" sz="1800" smtClean="0">
                <a:solidFill>
                  <a:srgbClr val="FF0000"/>
                </a:solidFill>
              </a:rPr>
              <a:t>16 and 18</a:t>
            </a:r>
            <a:r>
              <a:rPr lang="en-US" smtClean="0"/>
              <a:t> </a:t>
            </a:r>
            <a:r>
              <a:rPr lang="en-US" sz="1800" b="1" smtClean="0"/>
              <a:t>Papilloma Viruses </a:t>
            </a:r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b="1" smtClean="0"/>
              <a:t>Epstein-Barr Virus – </a:t>
            </a:r>
            <a:r>
              <a:rPr lang="en-US" sz="2000" smtClean="0"/>
              <a:t>implicated in  causing</a:t>
            </a:r>
            <a:r>
              <a:rPr lang="en-US" smtClean="0"/>
              <a:t> </a:t>
            </a:r>
            <a:r>
              <a:rPr lang="en-AU" sz="2000" smtClean="0"/>
              <a:t>Burkitt's lymphoma</a:t>
            </a:r>
            <a:r>
              <a:rPr lang="en-AU" smtClean="0"/>
              <a:t> </a:t>
            </a:r>
            <a:r>
              <a:rPr lang="en-AU" sz="2000" smtClean="0"/>
              <a:t>and other cancers</a:t>
            </a:r>
          </a:p>
          <a:p>
            <a:pPr eaLnBrk="1" hangingPunct="1"/>
            <a:endParaRPr lang="en-AU" sz="2000" smtClean="0"/>
          </a:p>
          <a:p>
            <a:pPr eaLnBrk="1" hangingPunct="1"/>
            <a:r>
              <a:rPr lang="en-US" b="1" smtClean="0"/>
              <a:t>Hepatitis B Virus – </a:t>
            </a:r>
            <a:r>
              <a:rPr lang="en-US" sz="2000" smtClean="0"/>
              <a:t>implicated in  causing</a:t>
            </a:r>
            <a:r>
              <a:rPr lang="en-US" smtClean="0"/>
              <a:t> </a:t>
            </a:r>
            <a:r>
              <a:rPr lang="en-US" sz="2000" smtClean="0"/>
              <a:t>liver cancer</a:t>
            </a:r>
            <a:endParaRPr lang="en-AU" sz="1600" smtClean="0"/>
          </a:p>
          <a:p>
            <a:pPr eaLnBrk="1" hangingPunct="1"/>
            <a:endParaRPr lang="en-NZ" sz="1600" smtClean="0"/>
          </a:p>
          <a:p>
            <a:pPr eaLnBrk="1" hangingPunct="1"/>
            <a:endParaRPr lang="en-AU" sz="2000" smtClean="0"/>
          </a:p>
        </p:txBody>
      </p:sp>
      <p:pic>
        <p:nvPicPr>
          <p:cNvPr id="47108" name="Picture 4" descr="papil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3034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Herpes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hepat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4479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7" grpId="0" animBg="1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1599</TotalTime>
  <Words>733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WritingDesignTemplate</vt:lpstr>
      <vt:lpstr>Mutations</vt:lpstr>
      <vt:lpstr>What are Mutations?</vt:lpstr>
      <vt:lpstr>Mutagenic Agents = Mutagens</vt:lpstr>
      <vt:lpstr>2. Ultra-violet</vt:lpstr>
      <vt:lpstr>Or Tanning salons…..</vt:lpstr>
      <vt:lpstr>Radiant Energy – who’s who?</vt:lpstr>
      <vt:lpstr>3. Chemical Mutagens</vt:lpstr>
      <vt:lpstr>PowerPoint Presentation</vt:lpstr>
      <vt:lpstr>4. Viruses</vt:lpstr>
      <vt:lpstr>More facts about mutations</vt:lpstr>
      <vt:lpstr>And the good news…..</vt:lpstr>
      <vt:lpstr>Point (gene) mutations</vt:lpstr>
      <vt:lpstr>Point (gene) mutations (cont’d)</vt:lpstr>
      <vt:lpstr>An Analogy</vt:lpstr>
      <vt:lpstr>A point mutation example -</vt:lpstr>
      <vt:lpstr>Sickle Cell Disease</vt:lpstr>
      <vt:lpstr>PowerPoint Presentation</vt:lpstr>
      <vt:lpstr>The mutant haemoglobin causes some blood cells to change to a sickle shape.</vt:lpstr>
      <vt:lpstr>This change may have many effects on a person carrying two copies of the mutant gene</vt:lpstr>
      <vt:lpstr>Deletion Mutation Example</vt:lpstr>
      <vt:lpstr>Cystic Fibrosis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Wood</dc:creator>
  <cp:lastModifiedBy>User</cp:lastModifiedBy>
  <cp:revision>47</cp:revision>
  <dcterms:created xsi:type="dcterms:W3CDTF">2007-06-20T08:33:44Z</dcterms:created>
  <dcterms:modified xsi:type="dcterms:W3CDTF">2015-06-10T21:57:30Z</dcterms:modified>
</cp:coreProperties>
</file>